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8.xml" ContentType="application/vnd.openxmlformats-officedocument.themeOverr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B28"/>
    <a:srgbClr val="FBEB2C"/>
    <a:srgbClr val="AB7942"/>
    <a:srgbClr val="FFE900"/>
    <a:srgbClr val="B82D17"/>
    <a:srgbClr val="FF9300"/>
    <a:srgbClr val="FFFC00"/>
    <a:srgbClr val="FAFEFE"/>
    <a:srgbClr val="1A6814"/>
    <a:srgbClr val="FF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3"/>
    <p:restoredTop sz="95537"/>
  </p:normalViewPr>
  <p:slideViewPr>
    <p:cSldViewPr>
      <p:cViewPr varScale="1">
        <p:scale>
          <a:sx n="12" d="100"/>
          <a:sy n="12" d="100"/>
        </p:scale>
        <p:origin x="3010" y="18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9.xlsm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0.xlsm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1.xlsm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2.xlsm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3.xlsm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4.xlsm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5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3.xlsm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4.xlsm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5.xlsm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6.xlsm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7.xlsm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8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2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50000">
                  <a:srgbClr val="FFFFD1"/>
                </a:gs>
                <a:gs pos="100000">
                  <a:srgbClr val="FEF2D6"/>
                </a:gs>
              </a:gsLst>
              <a:lin ang="5400000"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4-D14C-82FE-E3B2C477875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98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24-D14C-82FE-E3B2C4778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303888"/>
        <c:axId val="1"/>
      </c:barChart>
      <c:catAx>
        <c:axId val="1724303888"/>
        <c:scaling>
          <c:orientation val="minMax"/>
        </c:scaling>
        <c:delete val="0"/>
        <c:axPos val="b"/>
        <c:title>
          <c:overlay val="0"/>
        </c:title>
        <c:numFmt formatCode="General" sourceLinked="1"/>
        <c:majorTickMark val="none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73">
              <a:solidFill>
                <a:srgbClr val="808080"/>
              </a:solidFill>
              <a:prstDash val="solid"/>
            </a:ln>
          </c:spPr>
        </c:majorGridlines>
        <c:title>
          <c:overlay val="0"/>
        </c:title>
        <c:numFmt formatCode="General" sourceLinked="1"/>
        <c:majorTickMark val="out"/>
        <c:minorTickMark val="none"/>
        <c:tickLblPos val="nextTo"/>
        <c:spPr>
          <a:ln w="287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2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724303888"/>
        <c:crosses val="autoZero"/>
        <c:crossBetween val="between"/>
      </c:valAx>
      <c:spPr>
        <a:noFill/>
        <a:ln w="22980">
          <a:noFill/>
        </a:ln>
      </c:spPr>
    </c:plotArea>
    <c:legend>
      <c:legendPos val="r"/>
      <c:overlay val="0"/>
      <c:spPr>
        <a:noFill/>
        <a:ln w="22980">
          <a:noFill/>
        </a:ln>
      </c:spPr>
      <c:txPr>
        <a:bodyPr/>
        <a:lstStyle/>
        <a:p>
          <a:pPr>
            <a:defRPr sz="1497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spPr>
        <a:noFill/>
        <a:ln w="24787">
          <a:noFill/>
        </a:ln>
      </c:spPr>
      <c:txPr>
        <a:bodyPr/>
        <a:lstStyle/>
        <a:p>
          <a:pPr>
            <a:defRPr sz="2100" b="1" i="0" u="none" strike="noStrike" baseline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0">
              <a:gsLst>
                <a:gs pos="0">
                  <a:srgbClr val="FEF2D6"/>
                </a:gs>
                <a:gs pos="100000">
                  <a:schemeClr val="bg1">
                    <a:lumMod val="40000"/>
                    <a:lumOff val="60000"/>
                  </a:schemeClr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1A6-F24D-877D-7FC7C9D2FE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6-F24D-877D-7FC7C9D2FE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A6-F24D-877D-7FC7C9D2FE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6-51A6-F24D-877D-7FC7C9D2FE8F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A6-F24D-877D-7FC7C9D2FE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4787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0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1A6-F24D-877D-7FC7C9D2FE8F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FF9A99"/>
                  </a:gs>
                  <a:gs pos="100000">
                    <a:srgbClr val="D1403C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A6-F24D-877D-7FC7C9D2FE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1A6-F24D-877D-7FC7C9D2FE8F}"/>
              </c:ext>
            </c:extLst>
          </c:dPt>
          <c:dPt>
            <c:idx val="3"/>
            <c:bubble3D val="0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4787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1A6-F24D-877D-7FC7C9D2FE8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1A6-F24D-877D-7FC7C9D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87">
          <a:noFill/>
        </a:ln>
      </c:spPr>
    </c:plotArea>
    <c:legend>
      <c:legendPos val="r"/>
      <c:overlay val="0"/>
      <c:spPr>
        <a:noFill/>
        <a:ln w="24787">
          <a:noFill/>
        </a:ln>
      </c:spPr>
      <c:txPr>
        <a:bodyPr/>
        <a:lstStyle/>
        <a:p>
          <a:pPr>
            <a:defRPr sz="161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7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8A76CE8-A904-411D-B2DE-A9FDB83A63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06FB778-5C7A-4169-A91F-EA7B907589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E6523C7-DB92-FD00-A207-CB69B5E85D7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0FC7A21-F7A1-412F-8715-120982C098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3F7EE17-43DA-44AA-95A8-10F1FEBAA6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55B3BBB-D2F6-42F5-B7FB-F65CA9C89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F1BE509-5DB4-984B-A037-B34D4449A9C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6F86D1-A4B8-CFC9-85CC-0C6DF23919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EF6D7B-5BE4-41F7-B57E-AE26A78A8D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F055A5-5FBF-6C5B-8A20-216124627A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C85B8-1364-6247-9873-E866876068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6121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5508A3-2BDA-C03E-7773-DA741FBAB8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4FE99-C8FD-E02E-5F70-2746901651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A32FEB-C97E-6377-EAA4-B7E6E49718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AD51C-34EE-F740-9538-9F2CC94AE9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098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68F43C-ADB4-3857-F603-ACD07DCEC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4BF14F-2E56-5600-59A3-D67B5D6C3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2FAD11-1A1E-E1E4-E59B-F0B60F2854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6CC86-5C14-5443-99C7-0A858DC0E2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711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D54E9B-E5C3-23BD-60FD-B7B3EC0C1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1B89D5-6501-8B22-A1A9-EF39B54FE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2BC66C-2FEF-1C0A-834D-25CBC403C3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CCB89-AE61-2446-9034-B7EC58DD24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771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266CFC-858F-809E-BA69-F1D827679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0FB0F3-8C16-63C9-CF57-CD098AC45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0A29F3-76DB-2A59-DCE3-176230B0D8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9D36E-2A8B-7A45-85D0-4C8C75CC8A9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00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13729C-A2CE-6DC4-5D08-A88D97F57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5278FC-D0BB-519C-B7FE-5CC487A15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2CE1FD-2BFD-B68D-AB78-0691B26B3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72C079-07DA-F244-BBCA-5DD8C09AEAA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695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6C1A52-98DB-5C46-CD75-1D12D958A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E0BD27-A568-1434-EE47-6AD955ADF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4FCF22-5064-9E7A-C434-F566CA7F3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A7D49-7C20-1144-9327-3553E478428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794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92C596-C208-19F5-AF0E-DBFA51F5A7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96140B-21ED-8CD7-3ED6-19A8B91AA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143E3B-6145-4060-DBDD-828BC2C8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74285-03C3-9143-91EE-DC8FBA8117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753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A2D009-A069-835C-DA11-6357D4697E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742408-5AD7-F312-08C3-852E6E0DE8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AB54AB-0BF5-41CC-0A5A-AAECB40BC8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20818-616F-FF40-8AF2-23F2A7851D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162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96BE46-2CFF-ECAB-E1B0-05B6B7946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662561-D9E2-D019-76ED-BF8B109806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E2CD6A-F602-5E76-8DEC-694F80967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AF02E-956A-2344-9063-CCBB9A091C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996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4959BA-2500-E212-67EB-1FDAF96574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70CD72-C256-299F-1F96-0F71C74AE6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C32E7-BFD9-D919-5C5E-4759E33E0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32962-7B2E-8748-B171-DC493ADCAB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706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B904D3-9AD0-302F-CBF5-2DFCFBDA4F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DF490B-8A68-A370-8631-07E04A04A1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300"/>
            </a:lvl1pPr>
          </a:lstStyle>
          <a:p>
            <a:fld id="{392A7497-4E52-8B4C-90ED-F8F890A239C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FF00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FF00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FF00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FF000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375710"/>
              </p:ext>
            </p:extLst>
          </p:nvPr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098356"/>
              </p:ext>
            </p:extLst>
          </p:nvPr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298714"/>
              </p:ext>
            </p:extLst>
          </p:nvPr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1200712"/>
            <a:ext cx="1722057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ETNOCIÊNCIAS HUMANAS E VETERINÁRIAS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FF93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FF93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FF930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FF930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FF93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solidFill>
                <a:srgbClr val="FF9300"/>
              </a:solidFill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FF93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927023"/>
            <a:ext cx="1722057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93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93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93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FF93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93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F93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ISOLAMENTO E CARACTERIZAÇÃO ESTRUTURAL DE PRODUTOS NATURAIS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2447567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00B05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00B05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00B05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00B05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709212" y="1334034"/>
            <a:ext cx="1722057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FARMACOBOTÂNICA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2562836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00B0F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00B0F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00B0F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00B0F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889221"/>
            <a:ext cx="1722057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TECNOLOGIA DE FITOTERÁPICOS E FITOCOSMÉTICOS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1131315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AB7942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AB7942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AB7942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AB7942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AB794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AB794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883719"/>
            <a:ext cx="1722057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AB794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AB794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AB794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AB794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AB794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AB794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CONTROLE DE QUALIDADE DE MATÉRIAS-PRIMAS VEGETAIS E FITOTERÁPICOS 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3482636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7030A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7030A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7030A0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7030A0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7030A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7030A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1286691"/>
            <a:ext cx="1722057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CLÍNICA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2677936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B82D17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B82D17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B82D17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B82D17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B82D17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B82D17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0352" y="4155206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6610092" y="644710"/>
            <a:ext cx="1932764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B82D1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B82D1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B82D1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B82D17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B82D1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B82D1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PRODUTOS NATURAIS TERRESTRES E MARINHOS - PROSPECÇÃO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B82D17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0351" y="136459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1939290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235642" y="7336817"/>
            <a:ext cx="30110112" cy="221297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solidFill>
                  <a:srgbClr val="FBDB28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reduzido, caso a quantidade de texto ultrapasse o espaço delimitado</a:t>
            </a:r>
          </a:p>
          <a:p>
            <a:pPr eaLnBrk="1" hangingPunct="1">
              <a:defRPr/>
            </a:pPr>
            <a:r>
              <a:rPr lang="pt-BR" sz="6500" b="1" dirty="0">
                <a:solidFill>
                  <a:srgbClr val="FBDB28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</a:t>
            </a:r>
            <a:r>
              <a:rPr lang="pt-BR" sz="5300" b="1" dirty="0">
                <a:solidFill>
                  <a:srgbClr val="FBDB28"/>
                </a:solidFill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(Cor do título determinada pela cor do painel onde o trabalho será apresentado)</a:t>
            </a:r>
            <a:endParaRPr lang="en-US" sz="6500" dirty="0">
              <a:solidFill>
                <a:srgbClr val="FBDB28"/>
              </a:solidFill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BF69C50C-FA1C-EAB2-D639-B92FBCB8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145" y="9555281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Nomes dos autores: Arial,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Instituições; unidade acadêmica e endereço eletrônico: Arial, regular, tamanho 30 </a:t>
            </a:r>
            <a:endParaRPr lang="en-US" altLang="pt-BR" sz="40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94B35334-DB56-C905-4736-0C7C7DEF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9813619"/>
            <a:ext cx="14400212" cy="456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Metodologia</a:t>
            </a: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EFFCA698-D295-C5B4-F0F4-11593125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0" y="30334557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Conclusão/considerações finais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E2A429B0-DA2B-E0CE-C83F-70FEA254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071" y="34770152"/>
            <a:ext cx="14400212" cy="583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Referências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0DEDFE32-815D-BFB0-7703-7E1D3F1B6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24737645"/>
            <a:ext cx="14400212" cy="76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Resultados e discussão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 podendo ser reduzido para até 24, caso a quantidade de texto ultrapasse o espaço delimitado.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ea typeface="Geneva" panose="020B0503030404040204" pitchFamily="34" charset="0"/>
              <a:cs typeface="Geneva" panose="020B050303040404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commodo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ac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facilisis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rutrum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elementum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quam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Nam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tincidunt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accumsan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molestie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Ut non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lacinia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est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quis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varius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sem.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Proin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cursus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magna et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viverra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suscipit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Vivamus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tortor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iaculis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Praesent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vel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metus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nibh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Integer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egestas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ligula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nec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erat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convallis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in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bibendum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lacus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rhoncus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247434" y="32155539"/>
          <a:ext cx="14317665" cy="52292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>
                          <a:latin typeface="Arial Rounded MT Bold" panose="020F0704030504030204" pitchFamily="34" charset="77"/>
                        </a:rPr>
                        <a:t>Coluna</a:t>
                      </a:r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845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Arial Rounded MT Bold" panose="020F0704030504030204" pitchFamily="34" charset="77"/>
                        </a:rPr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hart 15">
            <a:extLst>
              <a:ext uri="{FF2B5EF4-FFF2-40B4-BE49-F238E27FC236}">
                <a16:creationId xmlns:a16="http://schemas.microsoft.com/office/drawing/2014/main" id="{E7B2CE89-7EEB-5E16-F078-20F028E69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20089906"/>
          <a:ext cx="11522075" cy="562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03DE0458-A09A-4758-7EB2-73E1A233E43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7434" y="6926766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FBDB28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2171AAFC-857B-C611-4A3E-CE0BB07B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579" y="11655438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FBDB28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3A49B99A-02CF-90CC-DDEA-47B0EE23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67" y="12890192"/>
            <a:ext cx="14400212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Introdução</a:t>
            </a:r>
          </a:p>
          <a:p>
            <a:pPr algn="just" eaLnBrk="1" hangingPunct="1"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Corpo do texto Arial, regular, tamanho 32, podendo ser reduzido para até 24, caso a quantidade de texto ultrapasse o espaço delimitado. </a:t>
            </a:r>
          </a:p>
          <a:p>
            <a:pPr algn="just" eaLnBrk="1" hangingPunct="1">
              <a:buFontTx/>
              <a:buNone/>
            </a:pP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lang="pt-BR" altLang="pt-BR" sz="3200" dirty="0"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graphicFrame>
        <p:nvGraphicFramePr>
          <p:cNvPr id="4" name="Objeto 10">
            <a:extLst>
              <a:ext uri="{FF2B5EF4-FFF2-40B4-BE49-F238E27FC236}">
                <a16:creationId xmlns:a16="http://schemas.microsoft.com/office/drawing/2014/main" id="{7F6DAFD1-CB50-3A9B-BA04-458150E09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58632" y="13274350"/>
          <a:ext cx="11522075" cy="524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35C978D3-45C7-4C20-745F-7760537F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7" y="4110517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138D7061-635D-0DC9-7F1F-FDA111DC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20" y="37826267"/>
            <a:ext cx="426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8DF4F2B7-0B64-BD2B-C174-203A28FA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8150" y="18934123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 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35630BA3-A497-1F6B-0049-A4A481378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9581" y="26008958"/>
            <a:ext cx="426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figura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Autor (2024).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Arial tamanho 24</a:t>
            </a:r>
          </a:p>
          <a:p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B1F45AD4-7A54-D649-5A09-6A44E6F4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7702" y="27566821"/>
            <a:ext cx="14458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Lorem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dolor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adipiscing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fringilla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vehicula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risus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amet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dapibus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Quisque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nisl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Cras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ultricies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sollicitudin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Fusce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eu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eleifend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consequat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euismod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lectus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hendrerit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mi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dictum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Aliquam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non justo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dui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Phasellus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massa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imperdiet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mauris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id,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urna.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Vestibulum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ipsum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primis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in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faucibus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orci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luctus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et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ultrices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cubilia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;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Nulla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posuere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enim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ut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ex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auctor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,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sed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blandit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ante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consectetur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Curabitur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eget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pulvinar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 </a:t>
            </a:r>
            <a:r>
              <a:rPr kumimoji="0" lang="pt-BR" alt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eros</a:t>
            </a:r>
            <a:r>
              <a:rPr kumimoji="0" lang="pt-BR" alt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7E7E94-7379-9903-5316-8C4ECAD7D2AC}"/>
              </a:ext>
            </a:extLst>
          </p:cNvPr>
          <p:cNvSpPr txBox="1"/>
          <p:nvPr/>
        </p:nvSpPr>
        <p:spPr>
          <a:xfrm>
            <a:off x="7591734" y="787750"/>
            <a:ext cx="1722057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BDB28"/>
                </a:solidFill>
              </a:rPr>
              <a:t>XV SIMPÓSIO BRASILEIRO DE FARMACOGNOSIA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BDB28"/>
                </a:solidFill>
              </a:rPr>
              <a:t>Fitoterapia e Saúde Única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BDB28"/>
                </a:solidFill>
              </a:rPr>
              <a:t>SÃO PAULO – 2025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pt-BR" sz="5400" dirty="0">
              <a:ln w="0"/>
              <a:solidFill>
                <a:srgbClr val="FBDB28"/>
              </a:solidFill>
            </a:endParaRP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BDB28"/>
                </a:solidFill>
              </a:rPr>
              <a:t>SESSÃO:</a:t>
            </a:r>
          </a:p>
          <a:p>
            <a:pPr algn="ctr" defTabSz="1600200">
              <a:defRPr sz="76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5400" dirty="0">
                <a:ln w="0"/>
                <a:solidFill>
                  <a:srgbClr val="FBDB28"/>
                </a:solidFill>
              </a:rPr>
              <a:t>ATIVIDADE BIOLÓGICA, FARMACOLOGIA E TOXICOLOGIA DE PRODUTOS NATURAIS</a:t>
            </a:r>
          </a:p>
        </p:txBody>
      </p:sp>
      <p:sp>
        <p:nvSpPr>
          <p:cNvPr id="12" name="Caixa de Texto 3">
            <a:extLst>
              <a:ext uri="{FF2B5EF4-FFF2-40B4-BE49-F238E27FC236}">
                <a16:creationId xmlns:a16="http://schemas.microsoft.com/office/drawing/2014/main" id="{15C34B15-2140-F1B5-3C83-14CACC82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1486" y="1319644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DO  XV SIMPÓSIO</a:t>
            </a:r>
          </a:p>
        </p:txBody>
      </p:sp>
      <p:sp>
        <p:nvSpPr>
          <p:cNvPr id="13" name="Caixa de Texto 3">
            <a:extLst>
              <a:ext uri="{FF2B5EF4-FFF2-40B4-BE49-F238E27FC236}">
                <a16:creationId xmlns:a16="http://schemas.microsoft.com/office/drawing/2014/main" id="{CF38D867-F33A-301D-DF8B-0B4068BC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07" y="4112914"/>
            <a:ext cx="49577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SOCIEDADE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BRASILEIRA DE FARMACOGNOSIA </a:t>
            </a:r>
          </a:p>
        </p:txBody>
      </p:sp>
      <p:sp>
        <p:nvSpPr>
          <p:cNvPr id="14" name="Caixa de Texto 3">
            <a:extLst>
              <a:ext uri="{FF2B5EF4-FFF2-40B4-BE49-F238E27FC236}">
                <a16:creationId xmlns:a16="http://schemas.microsoft.com/office/drawing/2014/main" id="{122EDDB3-8B97-CD8D-3646-06D308B37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944" y="1322762"/>
            <a:ext cx="49577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LOGO DA INSTITUIÇÃO </a:t>
            </a:r>
          </a:p>
          <a:p>
            <a:pPr algn="ctr" eaLnBrk="1" hangingPunct="1"/>
            <a:r>
              <a:rPr lang="pt-BR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UNIP</a:t>
            </a:r>
          </a:p>
        </p:txBody>
      </p:sp>
    </p:spTree>
    <p:extLst>
      <p:ext uri="{BB962C8B-B14F-4D97-AF65-F5344CB8AC3E}">
        <p14:creationId xmlns:p14="http://schemas.microsoft.com/office/powerpoint/2010/main" val="2689265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14644</TotalTime>
  <Words>8103</Words>
  <Application>Microsoft Office PowerPoint</Application>
  <PresentationFormat>Personalizar</PresentationFormat>
  <Paragraphs>568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Arial Rounded MT Bold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</dc:creator>
  <cp:lastModifiedBy>Ivana Suffredini</cp:lastModifiedBy>
  <cp:revision>252</cp:revision>
  <dcterms:created xsi:type="dcterms:W3CDTF">2007-11-19T21:30:54Z</dcterms:created>
  <dcterms:modified xsi:type="dcterms:W3CDTF">2024-06-21T18:28:23Z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